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76" r:id="rId5"/>
    <p:sldId id="287" r:id="rId6"/>
    <p:sldId id="261" r:id="rId7"/>
    <p:sldId id="262" r:id="rId8"/>
    <p:sldId id="263" r:id="rId9"/>
    <p:sldId id="285" r:id="rId10"/>
    <p:sldId id="277" r:id="rId11"/>
    <p:sldId id="265" r:id="rId12"/>
    <p:sldId id="268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A1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102" y="3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indy Esquer" userId="91eadea2-bdf6-434d-8389-60666e02787d" providerId="ADAL" clId="{AF9433B0-9B1C-4E19-8438-728FC418B780}"/>
    <pc:docChg chg="custSel modSld">
      <pc:chgData name="Cindy Esquer" userId="91eadea2-bdf6-434d-8389-60666e02787d" providerId="ADAL" clId="{AF9433B0-9B1C-4E19-8438-728FC418B780}" dt="2025-03-09T19:40:20.686" v="13" actId="1076"/>
      <pc:docMkLst>
        <pc:docMk/>
      </pc:docMkLst>
      <pc:sldChg chg="addSp delSp modSp mod">
        <pc:chgData name="Cindy Esquer" userId="91eadea2-bdf6-434d-8389-60666e02787d" providerId="ADAL" clId="{AF9433B0-9B1C-4E19-8438-728FC418B780}" dt="2025-03-09T19:40:20.686" v="13" actId="1076"/>
        <pc:sldMkLst>
          <pc:docMk/>
          <pc:sldMk cId="648781088" sldId="287"/>
        </pc:sldMkLst>
        <pc:picChg chg="add mod modCrop">
          <ac:chgData name="Cindy Esquer" userId="91eadea2-bdf6-434d-8389-60666e02787d" providerId="ADAL" clId="{AF9433B0-9B1C-4E19-8438-728FC418B780}" dt="2025-03-09T19:40:20.686" v="13" actId="1076"/>
          <ac:picMkLst>
            <pc:docMk/>
            <pc:sldMk cId="648781088" sldId="287"/>
            <ac:picMk id="3" creationId="{C07E8A11-DA3B-4E87-0F4E-4CF277127B8D}"/>
          </ac:picMkLst>
        </pc:picChg>
        <pc:picChg chg="del">
          <ac:chgData name="Cindy Esquer" userId="91eadea2-bdf6-434d-8389-60666e02787d" providerId="ADAL" clId="{AF9433B0-9B1C-4E19-8438-728FC418B780}" dt="2025-03-09T19:37:22.238" v="0" actId="478"/>
          <ac:picMkLst>
            <pc:docMk/>
            <pc:sldMk cId="648781088" sldId="287"/>
            <ac:picMk id="6" creationId="{948F30CB-0809-8998-C588-5FF6CE6306D7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E00E511-19AE-ECE8-B6CD-003DC707C8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220185-EE51-A733-C7B7-0078EAF19C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F103FD-577A-4B79-ABFF-A0C390F42152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408FD0-84A0-AD3C-1A3C-4D59CD1A041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7839B3-A175-C26A-8050-9C1A73EE258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91180D-494C-4D2D-979C-9049666E5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6933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794488-54B4-4630-9FBD-9987E60CAC7D}" type="datetimeFigureOut">
              <a:rPr lang="en-US" smtClean="0"/>
              <a:t>3/9/2025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E98641-1775-4250-AA09-D8E44010A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5101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C8C86-A3D1-9F5D-8A19-FFA51E532A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004" y="3429000"/>
            <a:ext cx="9144000" cy="1015076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59D96F40-15F0-14C1-FC75-1A245DCAF99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35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920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4F79-1734-1109-BBFE-C4B17B12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B761-4E88-F49D-93D6-3D6F750D4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8" name="Picture 7" descr="A blue rectangle with white text&#10;&#10;Description automatically generated">
            <a:extLst>
              <a:ext uri="{FF2B5EF4-FFF2-40B4-BE49-F238E27FC236}">
                <a16:creationId xmlns:a16="http://schemas.microsoft.com/office/drawing/2014/main" id="{D2C6F0AC-EFE3-9EF9-8F80-999415CC0EA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96" t="20413" r="3574" b="22541"/>
          <a:stretch/>
        </p:blipFill>
        <p:spPr>
          <a:xfrm>
            <a:off x="0" y="0"/>
            <a:ext cx="12192000" cy="1753985"/>
          </a:xfrm>
          <a:prstGeom prst="rect">
            <a:avLst/>
          </a:prstGeom>
          <a:effectLst>
            <a:outerShdw blurRad="50800" dist="50800" dir="5400000" algn="ctr" rotWithShape="0">
              <a:srgbClr val="002060"/>
            </a:outerShdw>
          </a:effectLst>
        </p:spPr>
      </p:pic>
    </p:spTree>
    <p:extLst>
      <p:ext uri="{BB962C8B-B14F-4D97-AF65-F5344CB8AC3E}">
        <p14:creationId xmlns:p14="http://schemas.microsoft.com/office/powerpoint/2010/main" val="42483554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B24F79-1734-1109-BBFE-C4B17B121E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DB761-4E88-F49D-93D6-3D6F750D4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8416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2376E-39DD-917D-E39D-DE31F638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2525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0" name="Picture 9" descr="A blue and white background&#10;&#10;Description automatically generated">
            <a:extLst>
              <a:ext uri="{FF2B5EF4-FFF2-40B4-BE49-F238E27FC236}">
                <a16:creationId xmlns:a16="http://schemas.microsoft.com/office/drawing/2014/main" id="{F6C8562F-9ADD-C615-26F6-2E38BA361FA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2512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51AE12-C501-26EE-7DE6-1B89F6E69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505BCF-62FD-F983-4FD9-D702409355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C32785-0F76-D19D-89F1-AD3DF4C3FC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9" name="Picture 8" descr="A blue and white background&#10;&#10;Description automatically generated">
            <a:extLst>
              <a:ext uri="{FF2B5EF4-FFF2-40B4-BE49-F238E27FC236}">
                <a16:creationId xmlns:a16="http://schemas.microsoft.com/office/drawing/2014/main" id="{10D66E3F-BFDC-3F50-88FC-220D8DB28E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7622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571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B8A59F-7DF6-C4C2-E041-1CFE1C9C63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F890A7-5C4B-6156-CE56-D7CA9E5C8C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88BADA-A33E-71C1-FE0A-B5E13B67C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CE7027F-19E8-A282-7994-F8574FDD0F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AD5BBDA-A52F-8420-CF34-919DBAA399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pic>
        <p:nvPicPr>
          <p:cNvPr id="11" name="Picture 10" descr="A blue and white background&#10;&#10;Description automatically generated">
            <a:extLst>
              <a:ext uri="{FF2B5EF4-FFF2-40B4-BE49-F238E27FC236}">
                <a16:creationId xmlns:a16="http://schemas.microsoft.com/office/drawing/2014/main" id="{609D0B07-9157-727B-A71D-289CE2AC4F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69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8886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9F8AE-97C2-444D-B483-549E379B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836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97110A57-9CC8-B3FE-E5DC-D09DD857B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743419"/>
            <a:ext cx="12192000" cy="1114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521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19F8AE-97C2-444D-B483-549E379BBE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8369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7" name="Picture 6" descr="A blue and white background&#10;&#10;Description automatically generated">
            <a:extLst>
              <a:ext uri="{FF2B5EF4-FFF2-40B4-BE49-F238E27FC236}">
                <a16:creationId xmlns:a16="http://schemas.microsoft.com/office/drawing/2014/main" id="{97110A57-9CC8-B3FE-E5DC-D09DD857B0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2440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blue and white background&#10;&#10;Description automatically generated">
            <a:extLst>
              <a:ext uri="{FF2B5EF4-FFF2-40B4-BE49-F238E27FC236}">
                <a16:creationId xmlns:a16="http://schemas.microsoft.com/office/drawing/2014/main" id="{FBF850CA-7FEC-B022-268B-8F93B838891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19930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6D4514-72A8-348E-A709-AFA0FB2FB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142355-C5BE-0897-3D54-5CA24F8717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CE813E-5060-5763-546D-D2BEB9A355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0C50F-E06F-0752-81F5-EB58DB0D57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4EE47-EE99-1BF6-B1AB-CF37C2996A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DC4C1-256E-4BCB-B0DA-F6ED6D8C0E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670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5" r:id="rId9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26360E-4718-7B9B-810C-7856854CC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  <a:cs typeface="Calibri Light"/>
              </a:rPr>
              <a:t>Slide Style Guidelines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F3B1B7-6A8B-9528-E280-FB739C26AE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4"/>
            <a:ext cx="10515600" cy="4855961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>
                <a:cs typeface="Calibri"/>
              </a:rPr>
              <a:t>Section Header Slides</a:t>
            </a:r>
          </a:p>
          <a:p>
            <a:pPr lvl="1"/>
            <a:r>
              <a:rPr lang="en-US">
                <a:cs typeface="Calibri"/>
              </a:rPr>
              <a:t>Font Size/type: 60 Calibri Light</a:t>
            </a:r>
          </a:p>
          <a:p>
            <a:pPr lvl="1"/>
            <a:r>
              <a:rPr lang="en-US">
                <a:cs typeface="Calibri"/>
              </a:rPr>
              <a:t>Font Color and Style: White -Bold</a:t>
            </a:r>
            <a:endParaRPr lang="en-US"/>
          </a:p>
          <a:p>
            <a:r>
              <a:rPr lang="en-US">
                <a:cs typeface="Calibri"/>
              </a:rPr>
              <a:t>General Slides</a:t>
            </a:r>
          </a:p>
          <a:p>
            <a:pPr lvl="1"/>
            <a:r>
              <a:rPr lang="en-US">
                <a:cs typeface="Calibri"/>
              </a:rPr>
              <a:t>Title  </a:t>
            </a:r>
            <a:endParaRPr lang="en-US"/>
          </a:p>
          <a:p>
            <a:pPr lvl="2"/>
            <a:r>
              <a:rPr lang="en-US">
                <a:cs typeface="Calibri"/>
              </a:rPr>
              <a:t>Font Size/Type: 44 Calibri Light </a:t>
            </a:r>
          </a:p>
          <a:p>
            <a:pPr lvl="2"/>
            <a:r>
              <a:rPr lang="en-US">
                <a:cs typeface="Calibri"/>
              </a:rPr>
              <a:t>Font Color and Style: White -Bold</a:t>
            </a:r>
            <a:endParaRPr lang="en-US"/>
          </a:p>
          <a:p>
            <a:pPr lvl="1"/>
            <a:r>
              <a:rPr lang="en-US">
                <a:cs typeface="Calibri"/>
              </a:rPr>
              <a:t>Body text</a:t>
            </a:r>
          </a:p>
          <a:p>
            <a:pPr lvl="2"/>
            <a:r>
              <a:rPr lang="en-US">
                <a:cs typeface="Calibri"/>
              </a:rPr>
              <a:t>Font Size/Type: 26-28 Calibri Light for main point and 22-24 Calibri Light for sub bullets</a:t>
            </a:r>
          </a:p>
          <a:p>
            <a:pPr lvl="2"/>
            <a:r>
              <a:rPr lang="en-US">
                <a:cs typeface="Calibri"/>
              </a:rPr>
              <a:t>No more than 5 Main bulleted statements per slide</a:t>
            </a:r>
          </a:p>
          <a:p>
            <a:pPr lvl="2"/>
            <a:r>
              <a:rPr lang="en-US">
                <a:cs typeface="Calibri"/>
              </a:rPr>
              <a:t>Font color and style: Black -Normal</a:t>
            </a:r>
          </a:p>
          <a:p>
            <a:r>
              <a:rPr lang="en-US">
                <a:cs typeface="Calibri"/>
              </a:rPr>
              <a:t>AJHP Reference format </a:t>
            </a:r>
          </a:p>
          <a:p>
            <a:pPr lvl="1"/>
            <a:r>
              <a:rPr lang="en-US">
                <a:cs typeface="Calibri"/>
              </a:rPr>
              <a:t>Font Size/type: no smaller than 10 Calibri Light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D7487D-3007-EC1E-E7B2-6676BCC79F86}"/>
              </a:ext>
            </a:extLst>
          </p:cNvPr>
          <p:cNvSpPr txBox="1"/>
          <p:nvPr/>
        </p:nvSpPr>
        <p:spPr>
          <a:xfrm>
            <a:off x="6279502" y="550852"/>
            <a:ext cx="5178528" cy="95410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800" b="1">
                <a:solidFill>
                  <a:srgbClr val="FF0000"/>
                </a:solidFill>
                <a:latin typeface="Calibri Light"/>
              </a:rPr>
              <a:t>Please Delete This Slide Before Submitting</a:t>
            </a:r>
            <a:r>
              <a:rPr lang="en-US" sz="2800">
                <a:solidFill>
                  <a:srgbClr val="FF0000"/>
                </a:solidFill>
                <a:latin typeface="Calibri Light"/>
                <a:cs typeface="Calibri Light"/>
              </a:rPr>
              <a:t>​</a:t>
            </a:r>
            <a:endParaRPr lang="en-US" sz="2800">
              <a:solidFill>
                <a:srgbClr val="FF000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44892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3C1CDF-D8F2-A58B-5661-C0DBE1E2C5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>
            <a:normAutofit/>
          </a:bodyPr>
          <a:lstStyle/>
          <a:p>
            <a:pPr algn="ctr"/>
            <a:r>
              <a:rPr lang="en-US" sz="6000" b="1">
                <a:solidFill>
                  <a:srgbClr val="00206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1431112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28FAB09-1FEF-6F12-67C2-7FDE6E3B4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4" y="1967266"/>
            <a:ext cx="3255264" cy="2547257"/>
          </a:xfrm>
          <a:noFill/>
        </p:spPr>
        <p:txBody>
          <a:bodyPr anchor="ctr">
            <a:normAutofit/>
          </a:bodyPr>
          <a:lstStyle/>
          <a:p>
            <a:pPr algn="ctr"/>
            <a:r>
              <a:rPr lang="en-US" sz="3200" dirty="0">
                <a:solidFill>
                  <a:srgbClr val="FFFFFF"/>
                </a:solidFill>
                <a:latin typeface="Calibri"/>
                <a:cs typeface="Calibri"/>
              </a:rPr>
              <a:t>TITLE OF PRESENTATION</a:t>
            </a:r>
            <a:endParaRPr lang="en-US" sz="3200" dirty="0">
              <a:solidFill>
                <a:srgbClr val="FFFFFF"/>
              </a:solidFill>
            </a:endParaRPr>
          </a:p>
        </p:txBody>
      </p:sp>
      <p:pic>
        <p:nvPicPr>
          <p:cNvPr id="3" name="Picture 2" descr="A city skyline with mountains in the background&#10;&#10;AI-generated content may be incorrect.">
            <a:extLst>
              <a:ext uri="{FF2B5EF4-FFF2-40B4-BE49-F238E27FC236}">
                <a16:creationId xmlns:a16="http://schemas.microsoft.com/office/drawing/2014/main" id="{C07E8A11-DA3B-4E87-0F4E-4CF277127B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898" r="9699"/>
          <a:stretch/>
        </p:blipFill>
        <p:spPr>
          <a:xfrm>
            <a:off x="4983653" y="1373278"/>
            <a:ext cx="6783886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87810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3CE4-446D-2D54-D910-0A689F6B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6071"/>
            <a:ext cx="5257800" cy="3833768"/>
          </a:xfrm>
        </p:spPr>
        <p:txBody>
          <a:bodyPr/>
          <a:lstStyle/>
          <a:p>
            <a:r>
              <a:rPr lang="en-US"/>
              <a:t>Insert </a:t>
            </a:r>
            <a:r>
              <a:rPr lang="en-US" err="1"/>
              <a:t>Biosketch</a:t>
            </a:r>
            <a:r>
              <a:rPr lang="en-US"/>
              <a:t> Here</a:t>
            </a:r>
          </a:p>
        </p:txBody>
      </p:sp>
      <p:pic>
        <p:nvPicPr>
          <p:cNvPr id="1026" name="Picture 2" descr="Female Profile with solid fill">
            <a:extLst>
              <a:ext uri="{FF2B5EF4-FFF2-40B4-BE49-F238E27FC236}">
                <a16:creationId xmlns:a16="http://schemas.microsoft.com/office/drawing/2014/main" id="{0D80C022-CC8C-2605-D267-A563861A8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p:blipFill>
        <p:spPr bwMode="auto">
          <a:xfrm>
            <a:off x="1403600" y="1535142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C67FF2-A048-F697-9668-EA28FE675E51}"/>
              </a:ext>
            </a:extLst>
          </p:cNvPr>
          <p:cNvSpPr txBox="1"/>
          <p:nvPr/>
        </p:nvSpPr>
        <p:spPr>
          <a:xfrm>
            <a:off x="796954" y="5998128"/>
            <a:ext cx="529904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Speaker 1: Name </a:t>
            </a:r>
          </a:p>
        </p:txBody>
      </p:sp>
    </p:spTree>
    <p:extLst>
      <p:ext uri="{BB962C8B-B14F-4D97-AF65-F5344CB8AC3E}">
        <p14:creationId xmlns:p14="http://schemas.microsoft.com/office/powerpoint/2010/main" val="639648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3CE4-446D-2D54-D910-0A689F6BD9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166071"/>
            <a:ext cx="5257800" cy="3833768"/>
          </a:xfrm>
        </p:spPr>
        <p:txBody>
          <a:bodyPr/>
          <a:lstStyle/>
          <a:p>
            <a:r>
              <a:rPr lang="en-US"/>
              <a:t>Insert </a:t>
            </a:r>
            <a:r>
              <a:rPr lang="en-US" err="1"/>
              <a:t>Biosketch</a:t>
            </a:r>
            <a:r>
              <a:rPr lang="en-US"/>
              <a:t> Here</a:t>
            </a:r>
          </a:p>
        </p:txBody>
      </p:sp>
      <p:pic>
        <p:nvPicPr>
          <p:cNvPr id="1026" name="Picture 2" descr="Male profile with solid fill">
            <a:extLst>
              <a:ext uri="{FF2B5EF4-FFF2-40B4-BE49-F238E27FC236}">
                <a16:creationId xmlns:a16="http://schemas.microsoft.com/office/drawing/2014/main" id="{0D80C022-CC8C-2605-D267-A563861A8C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00" y="1535142"/>
            <a:ext cx="3095625" cy="3095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C67FF2-A048-F697-9668-EA28FE675E51}"/>
              </a:ext>
            </a:extLst>
          </p:cNvPr>
          <p:cNvSpPr txBox="1"/>
          <p:nvPr/>
        </p:nvSpPr>
        <p:spPr>
          <a:xfrm>
            <a:off x="796954" y="5998128"/>
            <a:ext cx="11216305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3600">
                <a:solidFill>
                  <a:schemeClr val="bg1"/>
                </a:solidFill>
              </a:rPr>
              <a:t>Mentor Name </a:t>
            </a:r>
            <a:endParaRPr lang="en-US" sz="3600" i="1">
              <a:solidFill>
                <a:srgbClr val="FF0000"/>
              </a:solidFill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403A3B6-4891-2387-A7ED-436E282BD4E1}"/>
              </a:ext>
            </a:extLst>
          </p:cNvPr>
          <p:cNvSpPr txBox="1"/>
          <p:nvPr/>
        </p:nvSpPr>
        <p:spPr>
          <a:xfrm>
            <a:off x="6502690" y="486809"/>
            <a:ext cx="459066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NOTE: Mentors are individuals who may or may not be speaking but mentored the other speaker(s) and reviewed the content in the case the speaker is a resident or student.</a:t>
            </a:r>
          </a:p>
        </p:txBody>
      </p:sp>
    </p:spTree>
    <p:extLst>
      <p:ext uri="{BB962C8B-B14F-4D97-AF65-F5344CB8AC3E}">
        <p14:creationId xmlns:p14="http://schemas.microsoft.com/office/powerpoint/2010/main" val="3172677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41BF1-FE5E-BBCB-565C-636AA0D7B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59261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Disclosure Statement</a:t>
            </a:r>
            <a:endParaRPr lang="en-US" b="1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D38A33-AFDA-602F-5DAB-1DC11AF013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834532"/>
          </a:xfrm>
        </p:spPr>
        <p:txBody>
          <a:bodyPr/>
          <a:lstStyle/>
          <a:p>
            <a:r>
              <a:rPr lang="en-US"/>
              <a:t>Speaker Name(s), faculty for this CE activity, has no relevant financial relationship(s) with ineligible companies to disclose.</a:t>
            </a:r>
          </a:p>
          <a:p>
            <a:pPr marL="0" indent="0" algn="ctr">
              <a:buNone/>
            </a:pPr>
            <a:r>
              <a:rPr lang="en-US"/>
              <a:t>OR</a:t>
            </a:r>
          </a:p>
          <a:p>
            <a:r>
              <a:rPr lang="en-US"/>
              <a:t>Speaker Name(s), faculty for this CE activity, has the following relevant financial relationship(s) to disclose:</a:t>
            </a:r>
          </a:p>
          <a:p>
            <a:pPr lvl="1"/>
            <a:r>
              <a:rPr lang="en-US"/>
              <a:t>List company/relationship/position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F53B61-BBDA-9D7D-5950-A5F8EE490C55}"/>
              </a:ext>
            </a:extLst>
          </p:cNvPr>
          <p:cNvSpPr txBox="1"/>
          <p:nvPr/>
        </p:nvSpPr>
        <p:spPr>
          <a:xfrm>
            <a:off x="1791731" y="5532421"/>
            <a:ext cx="8608855" cy="132343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This slide and this language is required by ACPE – DO NOT DELETE THIS SLIDE.</a:t>
            </a:r>
            <a:endParaRPr lang="en-US">
              <a:solidFill>
                <a:srgbClr val="000000"/>
              </a:solidFill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 All speakers should be listed.  </a:t>
            </a:r>
            <a:endParaRPr lang="en-US">
              <a:cs typeface="Calibri"/>
            </a:endParaRPr>
          </a:p>
          <a:p>
            <a:pPr algn="ctr"/>
            <a:r>
              <a:rPr lang="en-US" sz="2000" b="1">
                <a:solidFill>
                  <a:srgbClr val="FF0000"/>
                </a:solidFill>
              </a:rPr>
              <a:t>If you need to add a company specific disclosure, please place on an additional slide.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16930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CACC49-16DD-B353-6120-9A826C97D9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85CA0-D9C9-1914-4E1C-2367F4439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059261" cy="1325563"/>
          </a:xfrm>
        </p:spPr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Disclosure Statement</a:t>
            </a:r>
            <a:endParaRPr lang="en-US" b="1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FB21D-28AA-8785-0E71-C3398F8DBF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8876"/>
            <a:ext cx="10515600" cy="4834532"/>
          </a:xfrm>
        </p:spPr>
        <p:txBody>
          <a:bodyPr>
            <a:normAutofit/>
          </a:bodyPr>
          <a:lstStyle/>
          <a:p>
            <a:r>
              <a:rPr lang="en-US" sz="4400"/>
              <a:t>None of the planners for this activity have any relevant financial relationships to disclose with ineligible companies.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1416A0-C63C-6DE3-75DC-5F687436295C}"/>
              </a:ext>
            </a:extLst>
          </p:cNvPr>
          <p:cNvSpPr txBox="1"/>
          <p:nvPr/>
        </p:nvSpPr>
        <p:spPr>
          <a:xfrm>
            <a:off x="1791731" y="5532421"/>
            <a:ext cx="8608855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000" b="1">
                <a:solidFill>
                  <a:srgbClr val="FF0000"/>
                </a:solidFill>
              </a:rPr>
              <a:t>This slide and this language is required by ACPE – DO NOT DELETE THIS SLIDE.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2286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67B0068-F07A-B269-D9AA-813143045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>
                <a:solidFill>
                  <a:schemeClr val="bg1"/>
                </a:solidFill>
              </a:rPr>
              <a:t>Section Header</a:t>
            </a:r>
          </a:p>
        </p:txBody>
      </p:sp>
    </p:spTree>
    <p:extLst>
      <p:ext uri="{BB962C8B-B14F-4D97-AF65-F5344CB8AC3E}">
        <p14:creationId xmlns:p14="http://schemas.microsoft.com/office/powerpoint/2010/main" val="1865185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5E28D4-47CC-9E9A-0C1D-861B183B9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Slide Title</a:t>
            </a:r>
            <a:endParaRPr lang="en-US" b="1">
              <a:solidFill>
                <a:schemeClr val="bg1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A47900-7C35-0DB0-AB3F-9BB9BE7098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cs typeface="Calibri"/>
              </a:rPr>
              <a:t>To create additional slides with this format –right click then hit duplicate </a:t>
            </a:r>
          </a:p>
          <a:p>
            <a:r>
              <a:rPr lang="en-US" dirty="0">
                <a:solidFill>
                  <a:srgbClr val="FF0000"/>
                </a:solidFill>
                <a:cs typeface="Calibri"/>
              </a:rPr>
              <a:t>Add as many slides as needed</a:t>
            </a:r>
          </a:p>
        </p:txBody>
      </p:sp>
    </p:spTree>
    <p:extLst>
      <p:ext uri="{BB962C8B-B14F-4D97-AF65-F5344CB8AC3E}">
        <p14:creationId xmlns:p14="http://schemas.microsoft.com/office/powerpoint/2010/main" val="3270349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E43C7-FC7F-9ACF-06C4-3846BC9A5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>
                <a:solidFill>
                  <a:schemeClr val="bg1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825E8D-DE21-741E-0789-A72DCD25E4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 algn="l" rtl="0" fontAlgn="base">
              <a:buNone/>
            </a:pPr>
            <a:r>
              <a:rPr lang="en-US" sz="2000" b="1" i="0" u="none" strike="noStrike">
                <a:solidFill>
                  <a:srgbClr val="FF0000"/>
                </a:solidFill>
                <a:effectLst/>
                <a:latin typeface="+mj-lt"/>
                <a:cs typeface="Calibri"/>
              </a:rPr>
              <a:t>Use AJHP Style; reference style guide available in “Speaker Resources &amp; Templates” folder in Basecamp’s “Files.”</a:t>
            </a:r>
            <a:r>
              <a:rPr lang="en-US" sz="2000" b="0" i="0">
                <a:solidFill>
                  <a:srgbClr val="FF0000"/>
                </a:solidFill>
                <a:effectLst/>
                <a:latin typeface="+mj-lt"/>
                <a:cs typeface="Calibri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Seibert HH, Maddox RR, Flynn EA, Williams CK. Effect of barcode technology with electronic medication administration record on medication accuracy rates. Am J Health-Syst Pharm. 2014; 71:209-18.</a:t>
            </a:r>
            <a:r>
              <a:rPr lang="en-US" sz="1200" b="0" i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GlaxoSmithKline. Zofran (ondansetron hydrochloride) prescribing information. http://us.gsk.com/products/assets/us_zofran.pdf (accessed 2014 Jan 27).</a:t>
            </a:r>
            <a:r>
              <a:rPr lang="en-US" sz="1200" b="0" i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Trastuzumab [monograph]. In: Micromedex </a:t>
            </a:r>
            <a:r>
              <a:rPr lang="en-US" sz="1200" b="0" i="0" u="none" strike="noStrike" err="1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Drugdex</a:t>
            </a:r>
            <a:r>
              <a:rPr lang="en-US" sz="12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 [online database]. Greenwood Village, CO: Truven Health Analytics (accessed 2014 Mar 21).</a:t>
            </a:r>
            <a:r>
              <a:rPr lang="en-US" sz="1200" b="0" i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​</a:t>
            </a:r>
          </a:p>
          <a:p>
            <a:pPr algn="l" rtl="0" fontAlgn="base">
              <a:buFont typeface="Arial" panose="020B0604020202020204" pitchFamily="34" charset="0"/>
              <a:buChar char="•"/>
            </a:pPr>
            <a:r>
              <a:rPr lang="en-US" sz="1200" b="0" i="0" u="none" strike="noStrike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Institute for Safe Medication Practices. ISMP’s list of high-alert medications in acute care settings (2014). www.ismp.org/Tools/institutional highAlert.asp (accessed 2016 May 12).</a:t>
            </a:r>
            <a:r>
              <a:rPr lang="en-US" sz="1200" b="0" i="0">
                <a:solidFill>
                  <a:srgbClr val="000000"/>
                </a:solidFill>
                <a:effectLst/>
                <a:latin typeface="Calibri Light" panose="020F0302020204030204" pitchFamily="34" charset="0"/>
                <a:cs typeface="Calibri Light" panose="020F0302020204030204" pitchFamily="34" charset="0"/>
              </a:rPr>
              <a:t>​</a:t>
            </a:r>
          </a:p>
        </p:txBody>
      </p:sp>
    </p:spTree>
    <p:extLst>
      <p:ext uri="{BB962C8B-B14F-4D97-AF65-F5344CB8AC3E}">
        <p14:creationId xmlns:p14="http://schemas.microsoft.com/office/powerpoint/2010/main" val="8126127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EventDate xmlns="81a2108d-b401-4212-8149-8d92d0753bf2" xsi:nil="true"/>
    <TaxCatchAll xmlns="2b724dde-7b0f-41d3-a387-1cf9b389e773" xsi:nil="true"/>
    <lcf76f155ced4ddcb4097134ff3c332f xmlns="81a2108d-b401-4212-8149-8d92d0753bf2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4C43043619A214DAAA51DECEDA1E6F5" ma:contentTypeVersion="22" ma:contentTypeDescription="Create a new document." ma:contentTypeScope="" ma:versionID="ae0c2f0321f75da4b808070ddcb91836">
  <xsd:schema xmlns:xsd="http://www.w3.org/2001/XMLSchema" xmlns:xs="http://www.w3.org/2001/XMLSchema" xmlns:p="http://schemas.microsoft.com/office/2006/metadata/properties" xmlns:ns2="81a2108d-b401-4212-8149-8d92d0753bf2" xmlns:ns3="2b724dde-7b0f-41d3-a387-1cf9b389e773" targetNamespace="http://schemas.microsoft.com/office/2006/metadata/properties" ma:root="true" ma:fieldsID="02c273d59b4fcc185aa905cbaf3cf77c" ns2:_="" ns3:_="">
    <xsd:import namespace="81a2108d-b401-4212-8149-8d92d0753bf2"/>
    <xsd:import namespace="2b724dde-7b0f-41d3-a387-1cf9b389e77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EventDate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1a2108d-b401-4212-8149-8d92d0753b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f268ceef-c2a9-41ad-b97b-13638166ef2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EventDate" ma:index="24" nillable="true" ma:displayName="Date" ma:format="DateOnly" ma:internalName="EventDate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724dde-7b0f-41d3-a387-1cf9b389e773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682d2ae-ea1a-47b9-b91c-7331579c1f59}" ma:internalName="TaxCatchAll" ma:showField="CatchAllData" ma:web="2b724dde-7b0f-41d3-a387-1cf9b389e77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C8ACB5C-E574-460D-8965-978DFDDA7E13}">
  <ds:schemaRefs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81a2108d-b401-4212-8149-8d92d0753bf2"/>
    <ds:schemaRef ds:uri="http://purl.org/dc/elements/1.1/"/>
    <ds:schemaRef ds:uri="http://purl.org/dc/dcmitype/"/>
    <ds:schemaRef ds:uri="http://schemas.microsoft.com/office/2006/metadata/properties"/>
    <ds:schemaRef ds:uri="2b724dde-7b0f-41d3-a387-1cf9b389e773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6BF9394-0B12-40A3-AE04-098F1CD6BE4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FABA7AC-D251-47FA-9774-3B1FB23AA74A}">
  <ds:schemaRefs>
    <ds:schemaRef ds:uri="2b724dde-7b0f-41d3-a387-1cf9b389e773"/>
    <ds:schemaRef ds:uri="81a2108d-b401-4212-8149-8d92d0753bf2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1297</TotalTime>
  <Words>464</Words>
  <Application>Microsoft Office PowerPoint</Application>
  <PresentationFormat>Widescreen</PresentationFormat>
  <Paragraphs>43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Aptos</vt:lpstr>
      <vt:lpstr>Arial</vt:lpstr>
      <vt:lpstr>Calibri</vt:lpstr>
      <vt:lpstr>Calibri Light</vt:lpstr>
      <vt:lpstr>Office Theme</vt:lpstr>
      <vt:lpstr>Slide Style Guidelines</vt:lpstr>
      <vt:lpstr>TITLE OF PRESENTATION</vt:lpstr>
      <vt:lpstr>Insert Biosketch Here</vt:lpstr>
      <vt:lpstr>Insert Biosketch Here</vt:lpstr>
      <vt:lpstr>Disclosure Statement</vt:lpstr>
      <vt:lpstr>Disclosure Statement</vt:lpstr>
      <vt:lpstr>Section Header</vt:lpstr>
      <vt:lpstr>Slide Title</vt:lpstr>
      <vt:lpstr>References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Slide</dc:title>
  <dc:creator>Admin - Arizona Pharmacy Association</dc:creator>
  <cp:lastModifiedBy>Cindy Esquer</cp:lastModifiedBy>
  <cp:revision>4</cp:revision>
  <dcterms:created xsi:type="dcterms:W3CDTF">2023-11-15T22:22:21Z</dcterms:created>
  <dcterms:modified xsi:type="dcterms:W3CDTF">2025-03-09T19:40:28Z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0x01010044C43043619A214DAAA51DECEDA1E6F5</vt:lpwstr>
  </property>
  <property fmtid="{D5CDD505-2E9C-101B-9397-08002B2CF9AE}" pid="3" name="MediaServiceImageTags">
    <vt:lpwstr/>
  </property>
</Properties>
</file>